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312" r:id="rId4"/>
    <p:sldId id="258" r:id="rId5"/>
    <p:sldId id="311" r:id="rId6"/>
    <p:sldId id="259" r:id="rId7"/>
    <p:sldId id="313" r:id="rId8"/>
    <p:sldId id="314" r:id="rId9"/>
    <p:sldId id="315" r:id="rId10"/>
    <p:sldId id="317" r:id="rId11"/>
    <p:sldId id="300" r:id="rId12"/>
    <p:sldId id="296" r:id="rId13"/>
    <p:sldId id="316" r:id="rId14"/>
    <p:sldId id="301" r:id="rId15"/>
    <p:sldId id="302" r:id="rId16"/>
    <p:sldId id="303" r:id="rId17"/>
    <p:sldId id="318" r:id="rId18"/>
    <p:sldId id="319" r:id="rId19"/>
    <p:sldId id="260" r:id="rId2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F1F4"/>
    <a:srgbClr val="0C2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06" autoAdjust="0"/>
    <p:restoredTop sz="94464" autoAdjust="0"/>
  </p:normalViewPr>
  <p:slideViewPr>
    <p:cSldViewPr snapToGrid="0">
      <p:cViewPr>
        <p:scale>
          <a:sx n="66" d="100"/>
          <a:sy n="66" d="100"/>
        </p:scale>
        <p:origin x="1014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2F9C9C-12C3-44BF-A9EA-EDBE9390DED7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D26F8B-9ACB-46CD-90EA-019C59D60B6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301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26F8B-9ACB-46CD-90EA-019C59D60B6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515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26F8B-9ACB-46CD-90EA-019C59D60B6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2472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26F8B-9ACB-46CD-90EA-019C59D60B6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801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3E6D06-BFE6-2020-7A45-90622F7821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F651753-AEAA-29BA-CA1B-813146CA93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2428A83-0984-60B2-0F3A-CDDA90166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66D5BD-147A-D0C3-9798-877BEC77D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D2A704-CF47-4ABC-893F-102731D3B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5295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C095EB-C4EB-284B-DA1A-FA2672A07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1A076BE-2DAA-EA0A-B5F9-3FE962E63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4A39395-DFB3-7467-5591-CC9CEAACE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F41EC1-E4FF-C39D-EA5C-66F6194F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CDCFA55-CA95-C8B8-C49E-621686B92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6795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9786E63-052F-83FE-B0F7-021033C76B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F3260BC-ADC9-A8B6-A558-B5247BD1C3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23D8EFC-5DC9-69EE-DE9D-72A1B0BD6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B06FE5C-2B2A-FEF1-CA8D-A3D0E68F5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22D08D3-DAFC-34BF-574E-723CE5315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14044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13C550-4761-58AA-7BBB-A49E828DE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E228CD-D37A-7CEE-8E2B-1D764F5D95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07BF165-B71B-1CE7-C750-2BD4789DB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5C0A45B-1911-2A6C-1558-A80809DCC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B4B852-E014-AAC3-3AE9-709A319EF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0104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62A825-3AF2-4073-4AB5-7E05700CE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FF345-19DA-6881-E3F4-1E37FEADD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6710165-9F85-99FA-E147-FAA19528B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8025126-925A-A092-CAA8-364010560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7E9E67-5E4A-51F0-9EA3-4EABF9DA1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0963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F476F8-2A10-900F-C515-D0079369F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8D7A153-5B75-136E-BAF6-43003CAA7D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6ACA028-CF36-5F3B-1C96-EBAAE7DD2D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6F3D29-BE7F-432F-7243-5DC3A739D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E99886D-B93F-26B4-89A7-F24C8BB85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6750B22-02E1-FE61-E6AD-D21728E3D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31294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52C76-6EB1-52C7-423A-636856075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579AAC9-82AA-74A1-BC13-BC26A5D6AA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1D8BE91-AF1B-6CBC-3C94-CA5195D3ED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FB14BB9-9F30-A4F6-3850-80C61518F1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0FDF28B-2228-5AC9-F71C-3D3EC56884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ABDABD1-3DB2-A6C7-81DE-343D48955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E87C1DB-FB84-6090-056C-D7DBA6B92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851BA0F-2B47-A0FB-80C6-5AFCAA8F1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6425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353225-FFDC-EA9B-781E-26044977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CF9D911-8399-8B66-909A-13DD46A52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B17B0BC-973E-9E07-44D7-DD37A8BB2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333F818-5933-B2C4-D59C-2A5E11986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7836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3417DA5-C826-1B8D-6259-CDC4C0FCE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8A07EAE-74F4-B48A-4F88-8FA1BC340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2F0221C-1E47-9B83-2B7E-80371899B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6087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803959-9EC9-C0F4-97BE-295699336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55CBDF3-1BC5-56A9-6A5E-FB9288EEC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9C877A9-785A-8F0C-1752-9224813FE1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D71C858-9955-6234-00E2-BEDFCF9D2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B63AF40-F277-A7B1-061A-8E7CDB999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61D9F6A-F965-7352-BB62-AA7AABEDD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3154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56E22B-7CBB-78F5-1E70-DCA8DF2A5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652615-570B-1F51-0293-80703D8712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F4CEFC1-7FC0-AAA0-5954-66ABDFEAA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5D750E-86C2-DD92-F282-0D562AA0A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5BE9411-2382-0FD3-55E8-E8236CFCD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4846209-8548-5A79-A469-37E17E828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085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C1B5004-86BF-C48A-C38C-5741C4C9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79B94CA-6749-829A-724B-C7FB5A4AD3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7B6C8D-D9EC-7126-52CD-A2967F792C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10DEB-583A-6E46-8C15-E865F109CEF2}" type="datetimeFigureOut">
              <a:rPr lang="es-CO" smtClean="0"/>
              <a:t>27/02/2026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A0E2FA-91B5-2919-B3CA-5AA9D1A2E4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3A90465-8BE9-0A12-7C6C-CF97D026B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459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390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CFC33-C288-6034-FCF8-EC673F127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1F7ADBC-A33F-D081-377E-40BFB417CC19}"/>
              </a:ext>
            </a:extLst>
          </p:cNvPr>
          <p:cNvSpPr txBox="1"/>
          <p:nvPr/>
        </p:nvSpPr>
        <p:spPr>
          <a:xfrm>
            <a:off x="2716590" y="553965"/>
            <a:ext cx="69077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INTRAEMPRENDIMIENTO</a:t>
            </a:r>
            <a:endParaRPr lang="es-CO" sz="4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CAE043F-67C1-F649-EA10-F8A5DEA53F04}"/>
              </a:ext>
            </a:extLst>
          </p:cNvPr>
          <p:cNvSpPr txBox="1"/>
          <p:nvPr/>
        </p:nvSpPr>
        <p:spPr>
          <a:xfrm>
            <a:off x="227449" y="1533465"/>
            <a:ext cx="610077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latin typeface="Century Gothic" panose="020B0502020202020204" pitchFamily="34" charset="0"/>
              </a:rPr>
              <a:t>Un </a:t>
            </a:r>
            <a:r>
              <a:rPr lang="es-ES" sz="2000" dirty="0" err="1">
                <a:latin typeface="Century Gothic" panose="020B0502020202020204" pitchFamily="34" charset="0"/>
              </a:rPr>
              <a:t>intraemprendedor</a:t>
            </a:r>
            <a:r>
              <a:rPr lang="es-ES" sz="2000" dirty="0">
                <a:latin typeface="Century Gothic" panose="020B0502020202020204" pitchFamily="34" charset="0"/>
              </a:rPr>
              <a:t> es un empleado de una empresa establecida que asume el papel de empresario.</a:t>
            </a:r>
          </a:p>
          <a:p>
            <a:endParaRPr lang="es-ES" sz="2000" dirty="0">
              <a:latin typeface="Century Gothic" panose="020B0502020202020204" pitchFamily="34" charset="0"/>
            </a:endParaRPr>
          </a:p>
          <a:p>
            <a:r>
              <a:rPr lang="es-ES" sz="2000" dirty="0">
                <a:latin typeface="Century Gothic" panose="020B0502020202020204" pitchFamily="34" charset="0"/>
              </a:rPr>
              <a:t>Tienen la tarea de generar nuevas ideas, desarrollar nuevos productos o servicios e implementar procesos innovadores dentro de la empresa.</a:t>
            </a:r>
          </a:p>
          <a:p>
            <a:endParaRPr lang="es-ES" sz="2000" dirty="0">
              <a:latin typeface="Century Gothic" panose="020B0502020202020204" pitchFamily="34" charset="0"/>
            </a:endParaRPr>
          </a:p>
          <a:p>
            <a:r>
              <a:rPr lang="es-ES" sz="2000" dirty="0">
                <a:latin typeface="Century Gothic" panose="020B0502020202020204" pitchFamily="34" charset="0"/>
              </a:rPr>
              <a:t>Los </a:t>
            </a:r>
            <a:r>
              <a:rPr lang="es-ES" sz="2000" dirty="0" err="1">
                <a:latin typeface="Century Gothic" panose="020B0502020202020204" pitchFamily="34" charset="0"/>
              </a:rPr>
              <a:t>intraemprendedores</a:t>
            </a:r>
            <a:r>
              <a:rPr lang="es-ES" sz="2000" dirty="0">
                <a:latin typeface="Century Gothic" panose="020B0502020202020204" pitchFamily="34" charset="0"/>
              </a:rPr>
              <a:t> trabajan dentro de una organización existente y su objetivo es crear nuevas fuentes de ingresos y ayudar a la empresa a mantenerse por delante de sus competidores.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004924" y="1990992"/>
            <a:ext cx="4620141" cy="307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02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2669445" y="0"/>
            <a:ext cx="70553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COMO FOMENTAR EL INTRAEMPRENDIMIENTO</a:t>
            </a:r>
            <a:endParaRPr lang="es-CO" sz="36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s-CO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endParaRPr lang="es-CO" sz="36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t="16162" r="-96" b="8514"/>
          <a:stretch/>
        </p:blipFill>
        <p:spPr>
          <a:xfrm>
            <a:off x="537029" y="1217530"/>
            <a:ext cx="11049737" cy="5488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85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2148591" y="190075"/>
            <a:ext cx="81709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Transformación </a:t>
            </a:r>
            <a:r>
              <a:rPr lang="es-E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Digital de la Administración</a:t>
            </a:r>
            <a:endParaRPr lang="es-CO" sz="32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CAE043F-67C1-F649-EA10-F8A5DEA53F04}"/>
              </a:ext>
            </a:extLst>
          </p:cNvPr>
          <p:cNvSpPr txBox="1"/>
          <p:nvPr/>
        </p:nvSpPr>
        <p:spPr>
          <a:xfrm>
            <a:off x="177545" y="1972712"/>
            <a:ext cx="517822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000" dirty="0">
                <a:latin typeface="Century Gothic" panose="020B0502020202020204" pitchFamily="34" charset="0"/>
              </a:rPr>
              <a:t>La transformación digital en las empresas es mucho más que adoptar nuevas herramientas tecnológicas. Se trata de un cambio profundo en la forma de administrar, liderar y generar valor dentro de las organizaciones. Hoy, compañías de todos los tamaños están migrando hacia procesos digitales que mejoran su eficiencia, productividad y capacidad de adaptación al mercado.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0571" y="1862379"/>
            <a:ext cx="6342743" cy="3895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2923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2480759" y="429317"/>
            <a:ext cx="70553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IMPACTO DE LA TRANSFORMACION DIGITAL</a:t>
            </a:r>
            <a:endParaRPr lang="es-CO" sz="36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10661"/>
          <a:stretch/>
        </p:blipFill>
        <p:spPr>
          <a:xfrm>
            <a:off x="1035693" y="1763090"/>
            <a:ext cx="9945460" cy="4918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4888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2246601" y="690574"/>
            <a:ext cx="70553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PILARES DE LA TRANSFORMACION DIGITAL</a:t>
            </a:r>
            <a:endParaRPr lang="es-CO" sz="36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275699" y="2262056"/>
            <a:ext cx="899713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>
                <a:latin typeface="Century Gothic" panose="020B0502020202020204" pitchFamily="34" charset="0"/>
              </a:rPr>
              <a:t>Cambio cultural: </a:t>
            </a:r>
            <a:r>
              <a:rPr lang="es-ES" dirty="0">
                <a:latin typeface="Century Gothic" panose="020B0502020202020204" pitchFamily="34" charset="0"/>
              </a:rPr>
              <a:t>Se promueve una mentalidad abierta a la innovación, la experimentación y la adaptación constante.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>
                <a:latin typeface="Century Gothic" panose="020B0502020202020204" pitchFamily="34" charset="0"/>
              </a:rPr>
              <a:t>Integración tecnológica</a:t>
            </a:r>
            <a:r>
              <a:rPr lang="es-ES" dirty="0">
                <a:latin typeface="Century Gothic" panose="020B0502020202020204" pitchFamily="34" charset="0"/>
              </a:rPr>
              <a:t>: Se incorporan herramientas como inteligencia artificial, Big Data, automatización y computación en la nube.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>
                <a:latin typeface="Century Gothic" panose="020B0502020202020204" pitchFamily="34" charset="0"/>
              </a:rPr>
              <a:t>Modernización de procesos: </a:t>
            </a:r>
            <a:r>
              <a:rPr lang="es-ES" dirty="0">
                <a:latin typeface="Century Gothic" panose="020B0502020202020204" pitchFamily="34" charset="0"/>
              </a:rPr>
              <a:t>Los flujos tradicionales se rediseñan para ganar eficiencia, agilidad y capacidad de análisis.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>
                <a:latin typeface="Century Gothic" panose="020B0502020202020204" pitchFamily="34" charset="0"/>
              </a:rPr>
              <a:t>Nuevos modelos de negocio</a:t>
            </a:r>
            <a:r>
              <a:rPr lang="es-ES" dirty="0">
                <a:latin typeface="Century Gothic" panose="020B0502020202020204" pitchFamily="34" charset="0"/>
              </a:rPr>
              <a:t>: Se crean productos y servicios digitales que responden mejor a las necesidades actuales del cliente.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>
                <a:latin typeface="Century Gothic" panose="020B0502020202020204" pitchFamily="34" charset="0"/>
              </a:rPr>
              <a:t>Enfoque centrado en el cliente: </a:t>
            </a:r>
            <a:r>
              <a:rPr lang="es-ES" dirty="0">
                <a:latin typeface="Century Gothic" panose="020B0502020202020204" pitchFamily="34" charset="0"/>
              </a:rPr>
              <a:t>Se prioriza la experiencia del usuario, ofreciendo servicios más personalizados y accesibles.</a:t>
            </a:r>
          </a:p>
        </p:txBody>
      </p:sp>
    </p:spTree>
    <p:extLst>
      <p:ext uri="{BB962C8B-B14F-4D97-AF65-F5344CB8AC3E}">
        <p14:creationId xmlns:p14="http://schemas.microsoft.com/office/powerpoint/2010/main" val="27733443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2246601" y="492049"/>
            <a:ext cx="70553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BENEFICIOS DE LA TRANSFORMACION DIGITAL</a:t>
            </a:r>
            <a:endParaRPr lang="es-CO" sz="36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6114" t="22524" r="4438" b="16721"/>
          <a:stretch/>
        </p:blipFill>
        <p:spPr>
          <a:xfrm>
            <a:off x="157236" y="1857828"/>
            <a:ext cx="11234058" cy="470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0876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1828798" y="618002"/>
            <a:ext cx="88682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FACTORES CLAVES PARA LA TRANSFORMACION DIGITAL</a:t>
            </a:r>
            <a:endParaRPr lang="es-CO" sz="36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696685" y="2155041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b="1" dirty="0" smtClean="0">
                <a:latin typeface="Century Gothic" panose="020B0502020202020204" pitchFamily="34" charset="0"/>
              </a:rPr>
              <a:t>Liderazgo </a:t>
            </a:r>
            <a:r>
              <a:rPr lang="es-ES" b="1" dirty="0">
                <a:latin typeface="Century Gothic" panose="020B0502020202020204" pitchFamily="34" charset="0"/>
              </a:rPr>
              <a:t>comprometido</a:t>
            </a:r>
            <a:r>
              <a:rPr lang="es-ES" dirty="0">
                <a:latin typeface="Century Gothic" panose="020B0502020202020204" pitchFamily="34" charset="0"/>
              </a:rPr>
              <a:t>: Los líderes deben impulsar la visión digital, actuar como agentes del cambio y asignar los recursos necesarios.</a:t>
            </a:r>
          </a:p>
          <a:p>
            <a:endParaRPr lang="es-ES" dirty="0">
              <a:latin typeface="Century Gothic" panose="020B0502020202020204" pitchFamily="34" charset="0"/>
            </a:endParaRPr>
          </a:p>
          <a:p>
            <a:r>
              <a:rPr lang="es-ES" b="1" dirty="0" smtClean="0">
                <a:latin typeface="Century Gothic" panose="020B0502020202020204" pitchFamily="34" charset="0"/>
              </a:rPr>
              <a:t>Enfoque </a:t>
            </a:r>
            <a:r>
              <a:rPr lang="es-ES" b="1" dirty="0">
                <a:latin typeface="Century Gothic" panose="020B0502020202020204" pitchFamily="34" charset="0"/>
              </a:rPr>
              <a:t>estratégico: </a:t>
            </a:r>
            <a:r>
              <a:rPr lang="es-ES" dirty="0">
                <a:latin typeface="Century Gothic" panose="020B0502020202020204" pitchFamily="34" charset="0"/>
              </a:rPr>
              <a:t>Cada acción debe alinearse con los objetivos del negocio, priorizando el impacto y el retorno.</a:t>
            </a:r>
          </a:p>
          <a:p>
            <a:endParaRPr lang="es-ES" dirty="0">
              <a:latin typeface="Century Gothic" panose="020B0502020202020204" pitchFamily="34" charset="0"/>
            </a:endParaRPr>
          </a:p>
          <a:p>
            <a:r>
              <a:rPr lang="es-ES" b="1" dirty="0" smtClean="0">
                <a:latin typeface="Century Gothic" panose="020B0502020202020204" pitchFamily="34" charset="0"/>
              </a:rPr>
              <a:t>Inversión </a:t>
            </a:r>
            <a:r>
              <a:rPr lang="es-ES" b="1" dirty="0">
                <a:latin typeface="Century Gothic" panose="020B0502020202020204" pitchFamily="34" charset="0"/>
              </a:rPr>
              <a:t>en talento y formación</a:t>
            </a:r>
            <a:r>
              <a:rPr lang="es-ES" dirty="0">
                <a:latin typeface="Century Gothic" panose="020B0502020202020204" pitchFamily="34" charset="0"/>
              </a:rPr>
              <a:t>: Es vital contar con perfiles digitales y capacitar al equipo en el uso de nuevas tecnologías.</a:t>
            </a:r>
          </a:p>
          <a:p>
            <a:endParaRPr lang="es-ES" dirty="0">
              <a:latin typeface="Century Gothic" panose="020B0502020202020204" pitchFamily="34" charset="0"/>
            </a:endParaRPr>
          </a:p>
          <a:p>
            <a:r>
              <a:rPr lang="es-ES" b="1" dirty="0" smtClean="0">
                <a:latin typeface="Century Gothic" panose="020B0502020202020204" pitchFamily="34" charset="0"/>
              </a:rPr>
              <a:t>Cultura </a:t>
            </a:r>
            <a:r>
              <a:rPr lang="es-ES" b="1" dirty="0">
                <a:latin typeface="Century Gothic" panose="020B0502020202020204" pitchFamily="34" charset="0"/>
              </a:rPr>
              <a:t>de aprendizaje continuo</a:t>
            </a:r>
            <a:r>
              <a:rPr lang="es-ES" dirty="0">
                <a:latin typeface="Century Gothic" panose="020B0502020202020204" pitchFamily="34" charset="0"/>
              </a:rPr>
              <a:t>: Fomentar la adaptabilidad, la mejora constante y la apertura al cambio como parte del ADN organizacional. 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19274" r="18800"/>
          <a:stretch/>
        </p:blipFill>
        <p:spPr>
          <a:xfrm>
            <a:off x="7155544" y="2365828"/>
            <a:ext cx="4530002" cy="3657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58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-2017488" y="215443"/>
            <a:ext cx="8868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OUTSOURCING</a:t>
            </a:r>
            <a:endParaRPr lang="es-CO" sz="36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682172" y="867886"/>
            <a:ext cx="40930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600" dirty="0" smtClean="0">
                <a:latin typeface="Century Gothic" panose="020B0502020202020204" pitchFamily="34" charset="0"/>
              </a:rPr>
              <a:t>proceso </a:t>
            </a:r>
            <a:r>
              <a:rPr lang="es-CO" sz="1600" dirty="0">
                <a:latin typeface="Century Gothic" panose="020B0502020202020204" pitchFamily="34" charset="0"/>
              </a:rPr>
              <a:t>mediante el cual la organización transfiere alguna parte del proceso para enfocarse en mejorar la calidad del producto o servicio. </a:t>
            </a:r>
            <a:r>
              <a:rPr lang="es-CO" sz="1600" dirty="0">
                <a:latin typeface="Century Gothic" panose="020B0502020202020204" pitchFamily="34" charset="0"/>
              </a:rPr>
              <a:t>El término proviene del vocablo </a:t>
            </a:r>
            <a:r>
              <a:rPr lang="es-CO" sz="1600" dirty="0" err="1">
                <a:latin typeface="Century Gothic" panose="020B0502020202020204" pitchFamily="34" charset="0"/>
              </a:rPr>
              <a:t>out</a:t>
            </a:r>
            <a:r>
              <a:rPr lang="es-CO" sz="1600" dirty="0">
                <a:latin typeface="Century Gothic" panose="020B0502020202020204" pitchFamily="34" charset="0"/>
              </a:rPr>
              <a:t> (fuera) y </a:t>
            </a:r>
            <a:r>
              <a:rPr lang="es-CO" sz="1600" dirty="0" err="1">
                <a:latin typeface="Century Gothic" panose="020B0502020202020204" pitchFamily="34" charset="0"/>
              </a:rPr>
              <a:t>source</a:t>
            </a:r>
            <a:r>
              <a:rPr lang="es-CO" sz="1600" dirty="0">
                <a:latin typeface="Century Gothic" panose="020B0502020202020204" pitchFamily="34" charset="0"/>
              </a:rPr>
              <a:t> (fuente), refiriéndose a fuentes externas.</a:t>
            </a:r>
            <a:endParaRPr lang="en-US" sz="1600" dirty="0">
              <a:latin typeface="Century Gothic" panose="020B0502020202020204" pitchFamily="34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6850741" y="209331"/>
            <a:ext cx="30844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OFFSHORING</a:t>
            </a:r>
            <a:endParaRPr lang="en-US" sz="36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6201332" y="1098718"/>
            <a:ext cx="4383315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dirty="0">
                <a:latin typeface="Century Gothic" panose="020B0502020202020204" pitchFamily="34" charset="0"/>
              </a:rPr>
              <a:t>Es la práctica de enviar operaciones de fabricación al exterior, generalmente a países donde los costos de producción son más bajos que en el país de origen y fabricación</a:t>
            </a:r>
            <a:r>
              <a:rPr lang="es-ES" dirty="0"/>
              <a:t>.</a:t>
            </a:r>
            <a:endParaRPr lang="en-US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/>
          <a:srcRect l="4705" t="16960" r="4167" b="19531"/>
          <a:stretch/>
        </p:blipFill>
        <p:spPr>
          <a:xfrm>
            <a:off x="1769807" y="3010744"/>
            <a:ext cx="7905136" cy="367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9178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1480683" y="209331"/>
            <a:ext cx="8868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OUTSOURCING</a:t>
            </a:r>
            <a:endParaRPr lang="es-CO" sz="36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2051825" y="1283388"/>
            <a:ext cx="21739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BENEFICIOS</a:t>
            </a:r>
            <a:endParaRPr lang="en-US" sz="28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1905"/>
          <a:stretch/>
        </p:blipFill>
        <p:spPr>
          <a:xfrm>
            <a:off x="1233487" y="1930400"/>
            <a:ext cx="8505825" cy="4136798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6702082" y="1283388"/>
            <a:ext cx="1654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RIESGOS</a:t>
            </a:r>
            <a:endParaRPr lang="en-US" sz="28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1099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685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9">
            <a:extLst>
              <a:ext uri="{FF2B5EF4-FFF2-40B4-BE49-F238E27FC236}">
                <a16:creationId xmlns:a16="http://schemas.microsoft.com/office/drawing/2014/main" id="{C0C55DEB-7567-F3C5-BC31-DA6E7B9E20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96066" y="2387008"/>
            <a:ext cx="7399867" cy="11830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ts val="10415"/>
              </a:lnSpc>
              <a:spcBef>
                <a:spcPts val="95"/>
              </a:spcBef>
            </a:pPr>
            <a:r>
              <a:rPr sz="6000" b="0" dirty="0" smtClean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MODULO</a:t>
            </a:r>
            <a:r>
              <a:rPr lang="es-ES" sz="6000" b="0" dirty="0" smtClean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 </a:t>
            </a:r>
            <a:r>
              <a:rPr lang="es-ES" sz="6000" spc="-39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6</a:t>
            </a:r>
            <a:endParaRPr sz="6000" dirty="0">
              <a:latin typeface="Century Gothic" panose="020B0502020202020204" pitchFamily="34" charset="0"/>
              <a:cs typeface="Arial MT"/>
            </a:endParaRPr>
          </a:p>
        </p:txBody>
      </p:sp>
      <p:sp>
        <p:nvSpPr>
          <p:cNvPr id="5" name="object 9">
            <a:extLst>
              <a:ext uri="{FF2B5EF4-FFF2-40B4-BE49-F238E27FC236}">
                <a16:creationId xmlns:a16="http://schemas.microsoft.com/office/drawing/2014/main" id="{E090111D-BE83-4776-9AB2-6EB13FBB8AC4}"/>
              </a:ext>
            </a:extLst>
          </p:cNvPr>
          <p:cNvSpPr txBox="1">
            <a:spLocks/>
          </p:cNvSpPr>
          <p:nvPr/>
        </p:nvSpPr>
        <p:spPr>
          <a:xfrm>
            <a:off x="2396066" y="3105441"/>
            <a:ext cx="7576323" cy="1092094"/>
          </a:xfrm>
          <a:prstGeom prst="rect">
            <a:avLst/>
          </a:prstGeom>
        </p:spPr>
        <p:txBody>
          <a:bodyPr vert="horz" wrap="square" lIns="0" tIns="1206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lnSpc>
                <a:spcPts val="10415"/>
              </a:lnSpc>
              <a:spcBef>
                <a:spcPts val="95"/>
              </a:spcBef>
            </a:pPr>
            <a:r>
              <a:rPr lang="es-CO" sz="2800" spc="-10" dirty="0" smtClean="0">
                <a:solidFill>
                  <a:srgbClr val="55ADFF"/>
                </a:solidFill>
                <a:latin typeface="Century Gothic" panose="020B0502020202020204" pitchFamily="34" charset="0"/>
              </a:rPr>
              <a:t>TENDENCIAS Y ETICA</a:t>
            </a:r>
            <a:endParaRPr lang="es-CO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513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CFC33-C288-6034-FCF8-EC673F127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1F7ADBC-A33F-D081-377E-40BFB417CC19}"/>
              </a:ext>
            </a:extLst>
          </p:cNvPr>
          <p:cNvSpPr txBox="1"/>
          <p:nvPr/>
        </p:nvSpPr>
        <p:spPr>
          <a:xfrm>
            <a:off x="2282806" y="678179"/>
            <a:ext cx="69077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Ética </a:t>
            </a:r>
            <a:r>
              <a:rPr lang="es-CO" sz="44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Empresarial</a:t>
            </a:r>
            <a:endParaRPr lang="es-CO" sz="4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CAE043F-67C1-F649-EA10-F8A5DEA53F04}"/>
              </a:ext>
            </a:extLst>
          </p:cNvPr>
          <p:cNvSpPr txBox="1"/>
          <p:nvPr/>
        </p:nvSpPr>
        <p:spPr>
          <a:xfrm>
            <a:off x="296120" y="1886846"/>
            <a:ext cx="520721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latin typeface="Century Gothic" panose="020B0502020202020204" pitchFamily="34" charset="0"/>
              </a:rPr>
              <a:t>La ética empresarial se refiere al conjunto de principios y normas que guían el comportamiento de una empresa y sus empleados. Incluye el compromiso con prácticas honestas y La Responsabilidad Social Empresarial, o RSE, implica que las empresas deben ser responsables de su impacto económico, social y ambiental en la sociedad, tomando como base el compromiso voluntario a fin de contribuir al desarrollo </a:t>
            </a:r>
            <a:r>
              <a:rPr lang="es-ES" sz="2000" dirty="0" err="1">
                <a:latin typeface="Century Gothic" panose="020B0502020202020204" pitchFamily="34" charset="0"/>
              </a:rPr>
              <a:t>sostenible.La</a:t>
            </a:r>
            <a:r>
              <a:rPr lang="es-ES" sz="2000" dirty="0">
                <a:latin typeface="Century Gothic" panose="020B0502020202020204" pitchFamily="34" charset="0"/>
              </a:rPr>
              <a:t> ética laboral, por su parte, se enfoca en el comportamiento y las expectativas dentro del ambiente de trabajo, promoviendo la justicia, el respeto y la integridad en las relaciones laborales.</a:t>
            </a:r>
            <a:endParaRPr lang="es-CO" sz="2000" dirty="0">
              <a:latin typeface="Century Gothic" panose="020B0502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736661" y="2106979"/>
            <a:ext cx="6095811" cy="378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709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2480759" y="429317"/>
            <a:ext cx="70553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BUENAS PRACTICAS DE LA</a:t>
            </a:r>
          </a:p>
          <a:p>
            <a:pPr algn="ctr"/>
            <a:r>
              <a:rPr lang="es-CO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ETIPA EMPRESARIAL</a:t>
            </a:r>
            <a:endParaRPr lang="es-CO" sz="36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s-CO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endParaRPr lang="es-CO" sz="36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25597"/>
          <a:stretch/>
        </p:blipFill>
        <p:spPr>
          <a:xfrm>
            <a:off x="746124" y="1811865"/>
            <a:ext cx="10031204" cy="4199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294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768776" y="2126745"/>
            <a:ext cx="552870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Responsabilidad Social empresarial</a:t>
            </a:r>
          </a:p>
          <a:p>
            <a:pPr algn="ctr"/>
            <a:r>
              <a:rPr lang="es-CO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endParaRPr lang="es-CO" sz="36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982553" y="3867145"/>
            <a:ext cx="510115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dirty="0">
                <a:latin typeface="Century Gothic" panose="020B0502020202020204" pitchFamily="34" charset="0"/>
              </a:rPr>
              <a:t>La Responsabilidad Social Empresarial, o RSE, implica que las empresas deben ser responsables de su impacto económico, social y ambiental en la sociedad, tomando como base el compromiso voluntario a fin de contribuir al desarrollo sostenible.</a:t>
            </a:r>
            <a:endParaRPr lang="en-US" sz="2000" dirty="0">
              <a:latin typeface="Century Gothic" panose="020B0502020202020204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7223202" y="2552875"/>
            <a:ext cx="41344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+mj-lt"/>
              <a:buAutoNum type="arabicPeriod"/>
            </a:pPr>
            <a:r>
              <a:rPr lang="en-US" b="1" dirty="0">
                <a:solidFill>
                  <a:srgbClr val="130032"/>
                </a:solidFill>
                <a:latin typeface="DSIndigo"/>
              </a:rPr>
              <a:t>Contribuir al desarrollo sostenible</a:t>
            </a:r>
            <a:endParaRPr lang="en-US" b="0" i="0" dirty="0">
              <a:solidFill>
                <a:srgbClr val="130032"/>
              </a:solidFill>
              <a:effectLst/>
              <a:latin typeface="DSIndigo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7432705" y="3295065"/>
            <a:ext cx="4006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>
                <a:solidFill>
                  <a:srgbClr val="130032"/>
                </a:solidFill>
                <a:latin typeface="DSIndigo"/>
              </a:rPr>
              <a:t>2. Mejorar </a:t>
            </a:r>
            <a:r>
              <a:rPr lang="es-ES" b="1" dirty="0">
                <a:solidFill>
                  <a:srgbClr val="130032"/>
                </a:solidFill>
                <a:latin typeface="DSIndigo"/>
              </a:rPr>
              <a:t>la imagen de la empresa</a:t>
            </a:r>
            <a:endParaRPr lang="en-US" b="1" dirty="0">
              <a:solidFill>
                <a:srgbClr val="130032"/>
              </a:solidFill>
              <a:latin typeface="DSIndigo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7684866" y="4166344"/>
            <a:ext cx="3403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130032"/>
                </a:solidFill>
                <a:latin typeface="DSIndigo"/>
              </a:rPr>
              <a:t>3.Aumentar </a:t>
            </a:r>
            <a:r>
              <a:rPr lang="en-US" b="1" dirty="0">
                <a:solidFill>
                  <a:srgbClr val="130032"/>
                </a:solidFill>
                <a:latin typeface="DSIndigo"/>
              </a:rPr>
              <a:t>la competitividad</a:t>
            </a:r>
            <a:endParaRPr lang="en-US" dirty="0"/>
          </a:p>
        </p:txBody>
      </p:sp>
      <p:sp>
        <p:nvSpPr>
          <p:cNvPr id="16" name="Rectángulo 15"/>
          <p:cNvSpPr/>
          <p:nvPr/>
        </p:nvSpPr>
        <p:spPr>
          <a:xfrm>
            <a:off x="6685364" y="4880282"/>
            <a:ext cx="5506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solidFill>
                  <a:srgbClr val="130032"/>
                </a:solidFill>
                <a:latin typeface="DSIndigo"/>
              </a:rPr>
              <a:t>4. Fomentar el diálogo con los grupos de interés</a:t>
            </a:r>
            <a:endParaRPr lang="en-US" dirty="0"/>
          </a:p>
        </p:txBody>
      </p:sp>
      <p:sp>
        <p:nvSpPr>
          <p:cNvPr id="17" name="Rectángulo 16"/>
          <p:cNvSpPr/>
          <p:nvPr/>
        </p:nvSpPr>
        <p:spPr>
          <a:xfrm>
            <a:off x="8005467" y="5742981"/>
            <a:ext cx="30828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solidFill>
                  <a:srgbClr val="130032"/>
                </a:solidFill>
                <a:latin typeface="DSIndigo"/>
              </a:rPr>
              <a:t>5</a:t>
            </a:r>
            <a:r>
              <a:rPr lang="es-ES" b="1" dirty="0">
                <a:solidFill>
                  <a:srgbClr val="130032"/>
                </a:solidFill>
                <a:latin typeface="DSIndigo"/>
              </a:rPr>
              <a:t>. Mejorar el clima laboral:</a:t>
            </a:r>
          </a:p>
        </p:txBody>
      </p:sp>
      <p:sp>
        <p:nvSpPr>
          <p:cNvPr id="19" name="Rectángulo 18"/>
          <p:cNvSpPr/>
          <p:nvPr/>
        </p:nvSpPr>
        <p:spPr>
          <a:xfrm>
            <a:off x="8703203" y="882134"/>
            <a:ext cx="18277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2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Objetivos</a:t>
            </a:r>
            <a:endParaRPr lang="es-CO" sz="1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Flecha abajo 19"/>
          <p:cNvSpPr/>
          <p:nvPr/>
        </p:nvSpPr>
        <p:spPr>
          <a:xfrm>
            <a:off x="8974667" y="1405354"/>
            <a:ext cx="1168400" cy="8129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937058" y="276006"/>
            <a:ext cx="3503904" cy="173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16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CFC33-C288-6034-FCF8-EC673F127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1F7ADBC-A33F-D081-377E-40BFB417CC19}"/>
              </a:ext>
            </a:extLst>
          </p:cNvPr>
          <p:cNvSpPr txBox="1"/>
          <p:nvPr/>
        </p:nvSpPr>
        <p:spPr>
          <a:xfrm>
            <a:off x="1583537" y="165197"/>
            <a:ext cx="8855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Espectro de Acciones de </a:t>
            </a:r>
            <a:r>
              <a:rPr lang="es-CO" sz="4400" b="1" dirty="0" err="1" smtClean="0">
                <a:solidFill>
                  <a:srgbClr val="002060"/>
                </a:solidFill>
                <a:latin typeface="Century Gothic" panose="020B0502020202020204" pitchFamily="34" charset="0"/>
              </a:rPr>
              <a:t>Rse</a:t>
            </a:r>
            <a:endParaRPr lang="es-CO" sz="32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CAE043F-67C1-F649-EA10-F8A5DEA53F04}"/>
              </a:ext>
            </a:extLst>
          </p:cNvPr>
          <p:cNvSpPr txBox="1"/>
          <p:nvPr/>
        </p:nvSpPr>
        <p:spPr>
          <a:xfrm>
            <a:off x="257580" y="1386945"/>
            <a:ext cx="539815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 dirty="0" smtClean="0">
                <a:latin typeface="Century Gothic" panose="020B0502020202020204" pitchFamily="34" charset="0"/>
              </a:rPr>
              <a:t>Prácticas </a:t>
            </a:r>
            <a:r>
              <a:rPr lang="es-ES" sz="2000" dirty="0">
                <a:latin typeface="Century Gothic" panose="020B0502020202020204" pitchFamily="34" charset="0"/>
              </a:rPr>
              <a:t>éticas en la gestión empresarial;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2000" dirty="0"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 dirty="0" smtClean="0">
                <a:latin typeface="Century Gothic" panose="020B0502020202020204" pitchFamily="34" charset="0"/>
              </a:rPr>
              <a:t>Promoción </a:t>
            </a:r>
            <a:r>
              <a:rPr lang="es-ES" sz="2000" dirty="0">
                <a:latin typeface="Century Gothic" panose="020B0502020202020204" pitchFamily="34" charset="0"/>
              </a:rPr>
              <a:t>de la igualdad de oportunidades;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2000" dirty="0"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 dirty="0" smtClean="0">
                <a:latin typeface="Century Gothic" panose="020B0502020202020204" pitchFamily="34" charset="0"/>
              </a:rPr>
              <a:t>Fomento </a:t>
            </a:r>
            <a:r>
              <a:rPr lang="es-ES" sz="2000" dirty="0">
                <a:latin typeface="Century Gothic" panose="020B0502020202020204" pitchFamily="34" charset="0"/>
              </a:rPr>
              <a:t>de la diversidad y la inclusión;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2000" dirty="0">
              <a:latin typeface="Century Gothic" panose="020B0502020202020204" pitchFamily="34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15067" y="3759200"/>
            <a:ext cx="8077200" cy="2838845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6180667" y="1479683"/>
            <a:ext cx="5588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dirty="0">
                <a:latin typeface="Century Gothic" panose="020B0502020202020204" pitchFamily="34" charset="0"/>
              </a:rPr>
              <a:t>Respeto a los derechos humanos;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dirty="0"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dirty="0">
                <a:latin typeface="Century Gothic" panose="020B0502020202020204" pitchFamily="34" charset="0"/>
              </a:rPr>
              <a:t>Compromiso con la transparencia y la rendición de cuentas;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dirty="0"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dirty="0">
                <a:latin typeface="Century Gothic" panose="020B0502020202020204" pitchFamily="34" charset="0"/>
              </a:rPr>
              <a:t>Implementación de prácticas sostenibles en el uso de recursos naturales y energéticos.</a:t>
            </a:r>
            <a:endParaRPr lang="es-CO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639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CFC33-C288-6034-FCF8-EC673F127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1F7ADBC-A33F-D081-377E-40BFB417CC19}"/>
              </a:ext>
            </a:extLst>
          </p:cNvPr>
          <p:cNvSpPr txBox="1"/>
          <p:nvPr/>
        </p:nvSpPr>
        <p:spPr>
          <a:xfrm>
            <a:off x="1450575" y="762844"/>
            <a:ext cx="93127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s-CO" sz="44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Principios de la Ética Empresarial</a:t>
            </a:r>
          </a:p>
        </p:txBody>
      </p:sp>
      <p:sp>
        <p:nvSpPr>
          <p:cNvPr id="4" name="Rectángulo 3"/>
          <p:cNvSpPr/>
          <p:nvPr/>
        </p:nvSpPr>
        <p:spPr>
          <a:xfrm>
            <a:off x="747811" y="2363801"/>
            <a:ext cx="5359159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en-US" sz="2800" dirty="0">
                <a:latin typeface="Century Gothic" panose="020B0502020202020204" pitchFamily="34" charset="0"/>
              </a:rPr>
              <a:t>Cumplimiento legal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CO" sz="2800" dirty="0">
                <a:latin typeface="Century Gothic" panose="020B0502020202020204" pitchFamily="34" charset="0"/>
              </a:rPr>
              <a:t>Responsabilidad </a:t>
            </a:r>
            <a:r>
              <a:rPr lang="es-CO" sz="2800" dirty="0">
                <a:latin typeface="Century Gothic" panose="020B0502020202020204" pitchFamily="34" charset="0"/>
              </a:rPr>
              <a:t>social</a:t>
            </a:r>
            <a:endParaRPr lang="en-US" sz="28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s-CO" sz="2800" dirty="0">
                <a:latin typeface="Century Gothic" panose="020B0502020202020204" pitchFamily="34" charset="0"/>
              </a:rPr>
              <a:t>Transparencia </a:t>
            </a:r>
            <a:r>
              <a:rPr lang="es-CO" sz="2800" dirty="0">
                <a:latin typeface="Century Gothic" panose="020B0502020202020204" pitchFamily="34" charset="0"/>
              </a:rPr>
              <a:t>de procesos</a:t>
            </a:r>
            <a:endParaRPr lang="en-US" sz="28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s-CO" sz="2800" dirty="0">
                <a:latin typeface="Century Gothic" panose="020B0502020202020204" pitchFamily="34" charset="0"/>
              </a:rPr>
              <a:t>Ética </a:t>
            </a:r>
            <a:r>
              <a:rPr lang="es-CO" sz="2800" dirty="0">
                <a:latin typeface="Century Gothic" panose="020B0502020202020204" pitchFamily="34" charset="0"/>
              </a:rPr>
              <a:t>ambiental</a:t>
            </a:r>
            <a:endParaRPr lang="en-US" sz="28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s-CO" sz="2800" dirty="0">
                <a:latin typeface="Century Gothic" panose="020B0502020202020204" pitchFamily="34" charset="0"/>
              </a:rPr>
              <a:t>Liderazgo </a:t>
            </a:r>
            <a:r>
              <a:rPr lang="es-CO" sz="2800" dirty="0">
                <a:latin typeface="Century Gothic" panose="020B0502020202020204" pitchFamily="34" charset="0"/>
              </a:rPr>
              <a:t>y reputación</a:t>
            </a:r>
            <a:endParaRPr lang="en-US" sz="28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s-CO" sz="2800" dirty="0">
                <a:latin typeface="Century Gothic" panose="020B0502020202020204" pitchFamily="34" charset="0"/>
              </a:rPr>
              <a:t>Valores familiares</a:t>
            </a:r>
            <a:endParaRPr lang="en-US" sz="2800" dirty="0">
              <a:latin typeface="Century Gothic" panose="020B0502020202020204" pitchFamily="34" charset="0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473295" y="1774825"/>
            <a:ext cx="4692827" cy="3643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93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CFC33-C288-6034-FCF8-EC673F127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1F7ADBC-A33F-D081-377E-40BFB417CC19}"/>
              </a:ext>
            </a:extLst>
          </p:cNvPr>
          <p:cNvSpPr txBox="1"/>
          <p:nvPr/>
        </p:nvSpPr>
        <p:spPr>
          <a:xfrm>
            <a:off x="435846" y="0"/>
            <a:ext cx="105369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s-CO" sz="3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OBJETIVOS DEL DESARROLLO SOSTENIBLE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9789" t="25555" r="9365" b="10388"/>
          <a:stretch/>
        </p:blipFill>
        <p:spPr>
          <a:xfrm>
            <a:off x="1785256" y="769441"/>
            <a:ext cx="8316685" cy="582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75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CFC33-C288-6034-FCF8-EC673F127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1F7ADBC-A33F-D081-377E-40BFB417CC19}"/>
              </a:ext>
            </a:extLst>
          </p:cNvPr>
          <p:cNvSpPr txBox="1"/>
          <p:nvPr/>
        </p:nvSpPr>
        <p:spPr>
          <a:xfrm>
            <a:off x="2716590" y="553965"/>
            <a:ext cx="69077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EMPRENDIMIENTO</a:t>
            </a:r>
            <a:endParaRPr lang="es-CO" sz="4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CAE043F-67C1-F649-EA10-F8A5DEA53F04}"/>
              </a:ext>
            </a:extLst>
          </p:cNvPr>
          <p:cNvSpPr txBox="1"/>
          <p:nvPr/>
        </p:nvSpPr>
        <p:spPr>
          <a:xfrm>
            <a:off x="372592" y="2331751"/>
            <a:ext cx="426714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latin typeface="Century Gothic" panose="020B0502020202020204" pitchFamily="34" charset="0"/>
              </a:rPr>
              <a:t>El emprendimiento es el acto de crear un nuevo negocio o empresa desde cero. Implica identificar un problema o necesidad en el mercado y encontrar una solución que pueda convertirse en una empresa rentable.</a:t>
            </a:r>
            <a:endParaRPr lang="es-ES" sz="2000" dirty="0" smtClean="0">
              <a:latin typeface="Century Gothic" panose="020B050202020202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46172" y="2153285"/>
            <a:ext cx="6954914" cy="3433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39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</TotalTime>
  <Words>742</Words>
  <Application>Microsoft Office PowerPoint</Application>
  <PresentationFormat>Panorámica</PresentationFormat>
  <Paragraphs>77</Paragraphs>
  <Slides>19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6" baseType="lpstr">
      <vt:lpstr>Arial</vt:lpstr>
      <vt:lpstr>Arial MT</vt:lpstr>
      <vt:lpstr>Calibri</vt:lpstr>
      <vt:lpstr>Calibri Light</vt:lpstr>
      <vt:lpstr>Century Gothic</vt:lpstr>
      <vt:lpstr>DSIndigo</vt:lpstr>
      <vt:lpstr>Tema de Office</vt:lpstr>
      <vt:lpstr>Presentación de PowerPoint</vt:lpstr>
      <vt:lpstr>MODULO 6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Sebas</dc:creator>
  <cp:lastModifiedBy>Lenovo</cp:lastModifiedBy>
  <cp:revision>111</cp:revision>
  <dcterms:created xsi:type="dcterms:W3CDTF">2025-12-08T23:42:15Z</dcterms:created>
  <dcterms:modified xsi:type="dcterms:W3CDTF">2026-02-28T04:27:56Z</dcterms:modified>
</cp:coreProperties>
</file>